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4.jpg" ContentType="image/jpg"/>
  <Override PartName="/ppt/notesSlides/notesSlide7.xml" ContentType="application/vnd.openxmlformats-officedocument.presentationml.notesSlide+xml"/>
  <Override PartName="/ppt/media/image25.jpg" ContentType="image/jp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27.jpg" ContentType="image/jpg"/>
  <Override PartName="/ppt/notesSlides/notesSlide10.xml" ContentType="application/vnd.openxmlformats-officedocument.presentationml.notesSlide+xml"/>
  <Override PartName="/ppt/media/image28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68" r:id="rId3"/>
    <p:sldId id="267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9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5333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8B53A-B9CB-4B94-8522-9F3A0FC8F20A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01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559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77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7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996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829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93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651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19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084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80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45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A4F70-6492-4382-B14A-D7AF3A61372F}" type="datetimeFigureOut">
              <a:rPr lang="ru-RU" smtClean="0"/>
              <a:pPr/>
              <a:t>22.12.2025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1224A-67FB-4A5D-8C46-F12311515F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97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orsk-adm.ru/" TargetMode="External"/><Relationship Id="rId13" Type="http://schemas.openxmlformats.org/officeDocument/2006/relationships/image" Target="../media/image7.jpeg"/><Relationship Id="rId18" Type="http://schemas.openxmlformats.org/officeDocument/2006/relationships/hyperlink" Target="http://bograd-web.ru/" TargetMode="External"/><Relationship Id="rId26" Type="http://schemas.openxmlformats.org/officeDocument/2006/relationships/hyperlink" Target="http://www.shiranet.ru/" TargetMode="External"/><Relationship Id="rId3" Type="http://schemas.openxmlformats.org/officeDocument/2006/relationships/image" Target="../media/image2.png"/><Relationship Id="rId21" Type="http://schemas.openxmlformats.org/officeDocument/2006/relationships/image" Target="../media/image11.jpeg"/><Relationship Id="rId7" Type="http://schemas.openxmlformats.org/officeDocument/2006/relationships/image" Target="../media/image4.gif"/><Relationship Id="rId12" Type="http://schemas.openxmlformats.org/officeDocument/2006/relationships/hyperlink" Target="http://mo-altay.ru/" TargetMode="External"/><Relationship Id="rId17" Type="http://schemas.openxmlformats.org/officeDocument/2006/relationships/image" Target="../media/image9.jpeg"/><Relationship Id="rId25" Type="http://schemas.openxmlformats.org/officeDocument/2006/relationships/image" Target="../media/image13.jpeg"/><Relationship Id="rId2" Type="http://schemas.openxmlformats.org/officeDocument/2006/relationships/image" Target="../media/image1.jpeg"/><Relationship Id="rId16" Type="http://schemas.openxmlformats.org/officeDocument/2006/relationships/hyperlink" Target="http://www.19beya.ru/" TargetMode="External"/><Relationship Id="rId20" Type="http://schemas.openxmlformats.org/officeDocument/2006/relationships/hyperlink" Target="http://www.or19.ru/" TargetMode="External"/><Relationship Id="rId29" Type="http://schemas.openxmlformats.org/officeDocument/2006/relationships/hyperlink" Target="http://www.abaza-adm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ayan-adm.ru/" TargetMode="External"/><Relationship Id="rId11" Type="http://schemas.openxmlformats.org/officeDocument/2006/relationships/image" Target="../media/image6.png"/><Relationship Id="rId24" Type="http://schemas.openxmlformats.org/officeDocument/2006/relationships/hyperlink" Target="http://ust-abakan.ru/" TargetMode="External"/><Relationship Id="rId5" Type="http://schemas.openxmlformats.org/officeDocument/2006/relationships/image" Target="../media/image3.jpeg"/><Relationship Id="rId15" Type="http://schemas.openxmlformats.org/officeDocument/2006/relationships/image" Target="../media/image8.jpeg"/><Relationship Id="rId23" Type="http://schemas.openxmlformats.org/officeDocument/2006/relationships/image" Target="../media/image12.jpeg"/><Relationship Id="rId28" Type="http://schemas.openxmlformats.org/officeDocument/2006/relationships/image" Target="../media/image15.png"/><Relationship Id="rId10" Type="http://schemas.openxmlformats.org/officeDocument/2006/relationships/hyperlink" Target="http://www.chernogorsk.com/" TargetMode="External"/><Relationship Id="rId19" Type="http://schemas.openxmlformats.org/officeDocument/2006/relationships/image" Target="../media/image10.jpeg"/><Relationship Id="rId4" Type="http://schemas.openxmlformats.org/officeDocument/2006/relationships/hyperlink" Target="http://www.&#1072;&#1073;&#1072;&#1082;&#1072;&#1085;.&#1088;&#1092;/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://www.askiz.org/" TargetMode="External"/><Relationship Id="rId22" Type="http://schemas.openxmlformats.org/officeDocument/2006/relationships/hyperlink" Target="http://amotash.khakasnet.ru/" TargetMode="External"/><Relationship Id="rId27" Type="http://schemas.openxmlformats.org/officeDocument/2006/relationships/image" Target="../media/image14.jpeg"/><Relationship Id="rId30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hyperlink" Target="https://amo19.ru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Admin\Desktop\203-2035414_light-blue-lines-slide-templates-template-bl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7634" y="99430"/>
            <a:ext cx="6460737" cy="4848584"/>
          </a:xfrm>
          <a:prstGeom prst="rect">
            <a:avLst/>
          </a:prstGeom>
          <a:noFill/>
        </p:spPr>
      </p:pic>
      <p:pic>
        <p:nvPicPr>
          <p:cNvPr id="1027" name="Picture 3" descr="C:\Users\Admin\Desktop\1595725547_39-p-fon-dlya-prezentatsii-v-delovom-stile-4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0238" y="0"/>
            <a:ext cx="6858000" cy="5089494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>
          <a:xfrm>
            <a:off x="2141730" y="789552"/>
            <a:ext cx="5616624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5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5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ХАКАСИЯ </a:t>
            </a:r>
            <a:endParaRPr lang="ru-RU" sz="2850" dirty="0">
              <a:solidFill>
                <a:srgbClr val="FF0000"/>
              </a:solidFill>
            </a:endParaRPr>
          </a:p>
        </p:txBody>
      </p:sp>
      <p:sp>
        <p:nvSpPr>
          <p:cNvPr id="35" name="Заголовок 30"/>
          <p:cNvSpPr txBox="1">
            <a:spLocks/>
          </p:cNvSpPr>
          <p:nvPr/>
        </p:nvSpPr>
        <p:spPr>
          <a:xfrm>
            <a:off x="2845281" y="330502"/>
            <a:ext cx="4860943" cy="437681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82500" lnSpcReduction="20000"/>
          </a:bodyPr>
          <a:lstStyle/>
          <a:p>
            <a:pPr algn="ctr" defTabSz="685800">
              <a:spcBef>
                <a:spcPct val="0"/>
              </a:spcBef>
              <a:defRPr/>
            </a:pPr>
            <a:endParaRPr lang="ru-RU" sz="3300" dirty="0">
              <a:latin typeface="+mj-lt"/>
              <a:ea typeface="+mj-ea"/>
              <a:cs typeface="+mj-cs"/>
            </a:endParaRPr>
          </a:p>
        </p:txBody>
      </p:sp>
      <p:pic>
        <p:nvPicPr>
          <p:cNvPr id="36" name="Picture 16" descr="http://amorh.com/wp-content/uploads/2021/04/-e1619659855331.jpg">
            <a:hlinkClick r:id="rId4" tooltip="Абакан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93658" y="1167594"/>
            <a:ext cx="443702" cy="572697"/>
          </a:xfrm>
          <a:prstGeom prst="rect">
            <a:avLst/>
          </a:prstGeom>
          <a:noFill/>
        </p:spPr>
      </p:pic>
      <p:pic>
        <p:nvPicPr>
          <p:cNvPr id="38" name="Picture 18" descr="http://amorh.com/wp-content/uploads/2014/01/%D0%B3%D0%B5%D1%80%D0%B1-%D1%81%D0%B0%D1%8F%D0%BD%D0%BE%D0%B3%D0%BE%D1%80%D1%81%D0%BA.gif">
            <a:hlinkClick r:id="rId6" tooltip="Саяногорск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93658" y="2517744"/>
            <a:ext cx="422827" cy="620422"/>
          </a:xfrm>
          <a:prstGeom prst="rect">
            <a:avLst/>
          </a:prstGeom>
          <a:noFill/>
        </p:spPr>
      </p:pic>
      <p:pic>
        <p:nvPicPr>
          <p:cNvPr id="39" name="Picture 19" descr="http://amorh.com/wp-content/uploads/2014/01/%D0%B3%D0%B5%D1%80%D0%B1-%D1%81%D0%BE%D1%80%D1%81%D0%BA%D0%B0.jpg">
            <a:hlinkClick r:id="rId8" tooltip="Сорск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93658" y="3219822"/>
            <a:ext cx="428073" cy="572697"/>
          </a:xfrm>
          <a:prstGeom prst="rect">
            <a:avLst/>
          </a:prstGeom>
          <a:noFill/>
        </p:spPr>
      </p:pic>
      <p:pic>
        <p:nvPicPr>
          <p:cNvPr id="40" name="Picture 20" descr="http://amorh.com/wp-content/uploads/2014/01/%D0%B3%D0%B5%D1%80%D0%B1-%D1%87%D0%B5%D1%80%D0%BD%D0%BE%D0%B3%D0%BE%D1%80%D1%81%D0%BA.png">
            <a:hlinkClick r:id="rId10" tooltip="Черногорск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493659" y="3921900"/>
            <a:ext cx="409187" cy="572698"/>
          </a:xfrm>
          <a:prstGeom prst="rect">
            <a:avLst/>
          </a:prstGeom>
          <a:noFill/>
        </p:spPr>
      </p:pic>
      <p:pic>
        <p:nvPicPr>
          <p:cNvPr id="41" name="Picture 21" descr="http://amorh.com/wp-content/uploads/2021/04/-%D1%80%D0%B0%D0%B9%D0%BE%D0%BD-e1619658004437.jpg">
            <a:hlinkClick r:id="rId12" tooltip="Алтайский район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88604" y="249492"/>
            <a:ext cx="454664" cy="626703"/>
          </a:xfrm>
          <a:prstGeom prst="rect">
            <a:avLst/>
          </a:prstGeom>
          <a:noFill/>
        </p:spPr>
      </p:pic>
      <p:pic>
        <p:nvPicPr>
          <p:cNvPr id="42" name="Picture 22" descr="http://amorh.com/wp-content/uploads/2014/01/%D0%B3%D0%B5%D1%80%D0%B1-%D0%90%D1%81%D0%BA%D0%B8%D0%B7.jpg">
            <a:hlinkClick r:id="rId14" tooltip="Аскизский район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31335" y="249492"/>
            <a:ext cx="423664" cy="626703"/>
          </a:xfrm>
          <a:prstGeom prst="rect">
            <a:avLst/>
          </a:prstGeom>
          <a:noFill/>
        </p:spPr>
      </p:pic>
      <p:pic>
        <p:nvPicPr>
          <p:cNvPr id="43" name="Picture 23" descr="http://amorh.com/wp-content/uploads/2014/01/%D0%B3%D0%B5%D1%80%D0%B1-%D0%B1%D0%B5%D1%8F.jpg">
            <a:hlinkClick r:id="rId16" tooltip="Бейский район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722730" y="249492"/>
            <a:ext cx="454664" cy="626703"/>
          </a:xfrm>
          <a:prstGeom prst="rect">
            <a:avLst/>
          </a:prstGeom>
          <a:noFill/>
        </p:spPr>
      </p:pic>
      <p:pic>
        <p:nvPicPr>
          <p:cNvPr id="44" name="Picture 24" descr="http://amorh.com/wp-content/uploads/2014/01/%D0%B3%D0%B5%D1%80%D0%B1-%D0%B1%D0%BE%D0%B3%D1%80%D0%B0%D0%B4.jpg">
            <a:hlinkClick r:id="rId18" tooltip="Боградский район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01970" y="249492"/>
            <a:ext cx="430172" cy="633056"/>
          </a:xfrm>
          <a:prstGeom prst="rect">
            <a:avLst/>
          </a:prstGeom>
          <a:noFill/>
        </p:spPr>
      </p:pic>
      <p:pic>
        <p:nvPicPr>
          <p:cNvPr id="45" name="Picture 25" descr="http://amorh.com/wp-content/uploads/2014/01/%D0%93%D0%B5%D1%80%D0%B1-%D0%9E%D1%80%D0%B4%D0%B6%D0%BE%D0%BD%D0%B8%D0%BA%D0%B8%D0%B4%D0%B7%D0%B5%D0%B2%D1%81%D0%BA%D0%BE%D0%B3%D0%BE-%D1%80%D0%B0%D0%B9%D0%BE%D0%BD%D0%B0-%D0%94%D0%96%D0%9F%D0%95%D0%931.jpg">
            <a:hlinkClick r:id="rId20" tooltip="Орджоникидзевский район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896036" y="249492"/>
            <a:ext cx="387155" cy="584095"/>
          </a:xfrm>
          <a:prstGeom prst="rect">
            <a:avLst/>
          </a:prstGeom>
          <a:noFill/>
        </p:spPr>
      </p:pic>
      <p:pic>
        <p:nvPicPr>
          <p:cNvPr id="46" name="Picture 26" descr="http://amorh.com/wp-content/uploads/2014/01/%D0%B3%D0%B5%D1%80%D0%B1-%D1%82%D0%B0%D1%88%D1%82%D1%8B%D0%BF.jpg">
            <a:hlinkClick r:id="rId22" tooltip="Таштыпский район"/>
          </p:cNvPr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5382090" y="249492"/>
            <a:ext cx="430172" cy="621180"/>
          </a:xfrm>
          <a:prstGeom prst="rect">
            <a:avLst/>
          </a:prstGeom>
          <a:noFill/>
        </p:spPr>
      </p:pic>
      <p:pic>
        <p:nvPicPr>
          <p:cNvPr id="48" name="Picture 28" descr="http://amorh.com/wp-content/uploads/2014/01/%D0%B3%D0%B5%D1%80%D0%B1-%D0%A3%D1%81%D1%82%D1%8C-%D0%90%D0%B1%D0%B0%D0%BA%D0%B0%D0%BD%D1%81%D0%BA%D0%B8%D0%B9.jpg">
            <a:hlinkClick r:id="rId24" tooltip="Усть-Абаканский район"/>
          </p:cNvPr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408204" y="249492"/>
            <a:ext cx="430172" cy="602067"/>
          </a:xfrm>
          <a:prstGeom prst="rect">
            <a:avLst/>
          </a:prstGeom>
          <a:noFill/>
        </p:spPr>
      </p:pic>
      <p:pic>
        <p:nvPicPr>
          <p:cNvPr id="47" name="Picture 27" descr="http://amorh.com/wp-content/uploads/2014/01/%D0%B3%D0%B5%D1%80%D0%B1-%D1%88%D0%B8%D1%80%D0%B0.jpg">
            <a:hlinkClick r:id="rId26" tooltip="Ширинский район"/>
          </p:cNvPr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5881189" y="249492"/>
            <a:ext cx="439133" cy="578979"/>
          </a:xfrm>
          <a:prstGeom prst="rect">
            <a:avLst/>
          </a:prstGeom>
          <a:noFill/>
        </p:spPr>
      </p:pic>
      <p:pic>
        <p:nvPicPr>
          <p:cNvPr id="1028" name="Picture 4" descr="Z:\Соколик\Подписи, логотипы\лого.png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1385646" y="141481"/>
            <a:ext cx="918102" cy="851105"/>
          </a:xfrm>
          <a:prstGeom prst="rect">
            <a:avLst/>
          </a:prstGeom>
          <a:noFill/>
        </p:spPr>
      </p:pic>
      <p:pic>
        <p:nvPicPr>
          <p:cNvPr id="49" name="Picture 17" descr="http://amorh.com/wp-content/uploads/2014/01/gerb-sm.png">
            <a:hlinkClick r:id="rId29" tooltip="Абаза"/>
          </p:cNvPr>
          <p:cNvPicPr>
            <a:picLocks noChangeAspect="1" noChangeArrowheads="1"/>
          </p:cNvPicPr>
          <p:nvPr/>
        </p:nvPicPr>
        <p:blipFill>
          <a:blip r:embed="rId30" cstate="print"/>
          <a:srcRect/>
          <a:stretch>
            <a:fillRect/>
          </a:stretch>
        </p:blipFill>
        <p:spPr bwMode="auto">
          <a:xfrm>
            <a:off x="1493658" y="1815666"/>
            <a:ext cx="415483" cy="57269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BD981-38D1-9DB3-CE2E-3BBC695C2ED3}"/>
              </a:ext>
            </a:extLst>
          </p:cNvPr>
          <p:cNvSpPr txBox="1"/>
          <p:nvPr/>
        </p:nvSpPr>
        <p:spPr>
          <a:xfrm>
            <a:off x="2285999" y="1753119"/>
            <a:ext cx="53643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Республики Хакасия - 5 городов, 7 посёлков городского типа и 271 сельский населённый пункт (89 деревень, 84 села, 52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46 посёлков).</a:t>
            </a:r>
          </a:p>
          <a:p>
            <a:pPr indent="450215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Проживает–530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тыс.чел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0215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Площадь – 61.6 кв. км</a:t>
            </a:r>
          </a:p>
          <a:p>
            <a:pPr indent="450215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Столица – город Абакан</a:t>
            </a:r>
          </a:p>
          <a:p>
            <a:pPr indent="450215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Действует 99 муниципально-территориальных единиц </a:t>
            </a:r>
            <a:r>
              <a:rPr lang="x-none" sz="1800" dirty="0">
                <a:effectLst/>
                <a:latin typeface="Times New Roman" panose="02020603050405020304" pitchFamily="18" charset="0"/>
                <a:ea typeface="Arial Narrow" panose="020B0606020202030204" pitchFamily="34" charset="0"/>
                <a:cs typeface="Times New Roman" panose="02020603050405020304" pitchFamily="18" charset="0"/>
              </a:rPr>
              <a:t>:</a:t>
            </a:r>
            <a:endParaRPr lang="ru-RU" sz="1200" dirty="0">
              <a:effectLst/>
              <a:latin typeface="Times New Roman" panose="02020603050405020304" pitchFamily="18" charset="0"/>
              <a:ea typeface="Arial Narrow" panose="020B0606020202030204" pitchFamily="34" charset="0"/>
              <a:cs typeface="Times New Roman" panose="02020603050405020304" pitchFamily="18" charset="0"/>
            </a:endParaRPr>
          </a:p>
          <a:p>
            <a:pPr indent="450215" algn="just">
              <a:buNone/>
            </a:pPr>
            <a:r>
              <a:rPr lang="x-none" sz="1800" dirty="0">
                <a:effectLst/>
                <a:latin typeface="Times New Roman" panose="02020603050405020304" pitchFamily="18" charset="0"/>
                <a:ea typeface="Arial Narrow" panose="020B0606020202030204" pitchFamily="34" charset="0"/>
                <a:cs typeface="Times New Roman" panose="02020603050405020304" pitchFamily="18" charset="0"/>
              </a:rPr>
              <a:t>- 5 ГО,– 8 МР– 4 ГП,– 82 СП</a:t>
            </a:r>
            <a:endParaRPr lang="ru-RU" sz="1200" dirty="0">
              <a:effectLst/>
              <a:latin typeface="Times New Roman" panose="02020603050405020304" pitchFamily="18" charset="0"/>
              <a:ea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70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4" descr="https://avatars.mds.yandex.net/i?id=7744b5968031dbcc431a6f7b62a3b9fd3ce5376a-10814708-images-thumbs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77634" y="465517"/>
            <a:ext cx="6588732" cy="81008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Единое муниципальное сообщество Республики Хакасия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93658" y="1545636"/>
            <a:ext cx="1296144" cy="27003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r>
              <a:rPr lang="ru-RU" sz="105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СОВОКУПНО</a:t>
            </a:r>
          </a:p>
          <a:p>
            <a:pPr algn="ctr" defTabSz="685800"/>
            <a:endParaRPr lang="ru-RU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endParaRPr lang="ru-RU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endParaRPr lang="ru-RU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endParaRPr lang="ru-RU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endParaRPr lang="ru-RU" sz="105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  <a:p>
            <a:pPr defTabSz="685800"/>
            <a:r>
              <a:rPr lang="ru-RU" sz="105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человека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951820" y="1545636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938" dirty="0">
              <a:solidFill>
                <a:srgbClr val="17396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626006" y="1545636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00192" y="1545636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938" dirty="0">
              <a:solidFill>
                <a:srgbClr val="17396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951820" y="3057804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2700" b="1" dirty="0">
              <a:solidFill>
                <a:srgbClr val="17396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626006" y="3057804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300192" y="3057804"/>
            <a:ext cx="1566174" cy="113412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/>
            <a:endParaRPr lang="ru-RU" sz="1050" dirty="0">
              <a:solidFill>
                <a:srgbClr val="17396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51820" y="3057804"/>
            <a:ext cx="1050288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ru-RU" sz="27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1 137</a:t>
            </a:r>
          </a:p>
          <a:p>
            <a:pPr defTabSz="685800"/>
            <a:r>
              <a:rPr lang="ru-RU" sz="750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человек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51820" y="3813888"/>
            <a:ext cx="1043876" cy="381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ru-RU" sz="938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Муниципальные</a:t>
            </a:r>
          </a:p>
          <a:p>
            <a:pPr defTabSz="685800"/>
            <a:r>
              <a:rPr lang="ru-RU" sz="938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 депутаты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51821" y="1545636"/>
            <a:ext cx="569387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ru-RU" sz="27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99</a:t>
            </a:r>
          </a:p>
          <a:p>
            <a:pPr defTabSz="685800"/>
            <a:r>
              <a:rPr lang="ru-RU" sz="750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человек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51820" y="2301720"/>
            <a:ext cx="1465466" cy="381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ru-RU" sz="938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Главы муниципальных</a:t>
            </a:r>
          </a:p>
          <a:p>
            <a:pPr defTabSz="685800"/>
            <a:r>
              <a:rPr lang="ru-RU" sz="938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образований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26006" y="1545636"/>
            <a:ext cx="1228446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2700" b="1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3 350</a:t>
            </a:r>
          </a:p>
          <a:p>
            <a:pPr defTabSz="685800"/>
            <a:r>
              <a:rPr lang="ru-RU" sz="750" dirty="0">
                <a:solidFill>
                  <a:srgbClr val="1F497D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человек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26006" y="2193708"/>
            <a:ext cx="1458162" cy="525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Муниципальные </a:t>
            </a:r>
          </a:p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служащие и работники </a:t>
            </a:r>
          </a:p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муниципалитетов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00193" y="1545636"/>
            <a:ext cx="595035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800"/>
            <a:r>
              <a:rPr lang="ru-RU" sz="2700" b="1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2</a:t>
            </a:r>
          </a:p>
          <a:p>
            <a:pPr defTabSz="685800"/>
            <a:r>
              <a:rPr lang="ru-RU" sz="750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человека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300192" y="2301720"/>
            <a:ext cx="1296144" cy="23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Руководство СМО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626006" y="3057804"/>
            <a:ext cx="1512168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2700" b="1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22 569</a:t>
            </a:r>
          </a:p>
          <a:p>
            <a:pPr defTabSz="685800"/>
            <a:r>
              <a:rPr lang="ru-RU" sz="750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человек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626006" y="3813888"/>
            <a:ext cx="1728192" cy="3810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Работники муниципальных </a:t>
            </a:r>
          </a:p>
          <a:p>
            <a:pPr defTabSz="685800"/>
            <a:r>
              <a:rPr lang="ru-RU" sz="938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организаций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00192" y="3057804"/>
            <a:ext cx="1700808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2700" b="1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235</a:t>
            </a:r>
          </a:p>
          <a:p>
            <a:pPr defTabSz="685800"/>
            <a:r>
              <a:rPr lang="ru-RU" sz="750" dirty="0">
                <a:solidFill>
                  <a:srgbClr val="173963"/>
                </a:solidFill>
                <a:latin typeface="Arial" pitchFamily="34" charset="0"/>
                <a:cs typeface="Arial" pitchFamily="34" charset="0"/>
              </a:rPr>
              <a:t>человек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00192" y="3813888"/>
            <a:ext cx="1458162" cy="23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/>
            <a:r>
              <a:rPr lang="ru-RU" sz="938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Председатели ТОС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93658" y="2679763"/>
            <a:ext cx="13044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ru-RU" sz="2700" b="1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29 742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90164" y="1544987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SB Sans Text"/>
              </a:rPr>
              <a:t>Проект Совета </a:t>
            </a:r>
          </a:p>
          <a:p>
            <a:r>
              <a:rPr lang="ru-RU" b="1" dirty="0">
                <a:latin typeface="SB Sans Text"/>
              </a:rPr>
              <a:t>«Сайт Совета муниципальных образований Республики Хакасия  — документальная и информационная платформа муниципальных образований»</a:t>
            </a:r>
          </a:p>
          <a:p>
            <a:r>
              <a:rPr lang="en-US" b="1" dirty="0">
                <a:latin typeface="SB Sans Text"/>
                <a:hlinkClick r:id="rId2"/>
              </a:rPr>
              <a:t>https://amo19.ru/</a:t>
            </a:r>
            <a:endParaRPr lang="ru-RU" b="1" dirty="0">
              <a:latin typeface="SB Sans Text"/>
            </a:endParaRPr>
          </a:p>
          <a:p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2" y="588724"/>
            <a:ext cx="3457184" cy="319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23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73461" y="836425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</a:rPr>
              <a:t>Цель проекта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4572000" y="1426793"/>
            <a:ext cx="4121218" cy="27136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just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500" dirty="0">
                <a:solidFill>
                  <a:srgbClr val="000000"/>
                </a:solidFill>
              </a:rPr>
              <a:t> 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формирование эффективного инструмента коммуникации между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местной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 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населением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республики.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специализированн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нтернет-ресурс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официального опубликования нормативных актов и 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решений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органов местного самоуправления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281" y="-43841"/>
            <a:ext cx="4484318" cy="44843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821662" y="633191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705564" y="1203672"/>
            <a:ext cx="4164116" cy="34350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базы данных официальных документов и 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оперативного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информирования населения о 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принятых органами местного самоуправления постановлениях и  решениях, уведомления о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текущих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мероприятиях и 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инициативах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органам власти и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получать полную и объективную картину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социально-экономической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ситуации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муниципальных образованиях региона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62" y="617220"/>
            <a:ext cx="4011424" cy="33364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87032" y="1066434"/>
            <a:ext cx="393192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560726" y="1622667"/>
            <a:ext cx="4108535" cy="24543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 уникальный ресурс для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органов власти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Сформирована база специализированных документов и нормативных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Организовано регулярное обновление контента портала.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" y="526094"/>
            <a:ext cx="4108536" cy="410853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3"/>
          <a:srcRect l="3357" r="3357"/>
          <a:stretch/>
        </p:blipFill>
        <p:spPr>
          <a:xfrm>
            <a:off x="274320" y="257175"/>
            <a:ext cx="3113970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14350"/>
            <a:ext cx="274320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этапы работы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48640" y="1281882"/>
            <a:ext cx="2743200" cy="33472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структуры сайта и 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функционала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в т.ч. мобильной версии)</a:t>
            </a: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сайта в </a:t>
            </a:r>
            <a:r>
              <a:rPr lang="ru-RU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Госкомнадзоре</a:t>
            </a: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качестве сетевого издания (СМИ) - </a:t>
            </a: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рег.№ Эл № ФС77-87812</a:t>
            </a: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от 30 июля 2024</a:t>
            </a: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Наполнение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сайта нормативными актами и </a:t>
            </a: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документами</a:t>
            </a:r>
            <a:endParaRPr lang="ru-RU" sz="15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Регулярное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обновление и поддержка ресурса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290" y="249011"/>
            <a:ext cx="5417508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77bd310a-6e24-4d77-b873-e02d4821e318/019b11a9-3632-7f34-bc42-cebf2e791d9b.jpg"/>
          <p:cNvPicPr>
            <a:picLocks noChangeAspect="1"/>
          </p:cNvPicPr>
          <p:nvPr/>
        </p:nvPicPr>
        <p:blipFill>
          <a:blip r:embed="rId3"/>
          <a:srcRect l="13674" r="13674"/>
          <a:stretch/>
        </p:blipFill>
        <p:spPr>
          <a:xfrm>
            <a:off x="217953" y="753910"/>
            <a:ext cx="4245429" cy="333919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68450" y="709443"/>
            <a:ext cx="393192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Использованные механизмы и инструменты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4754880" y="1594485"/>
            <a:ext cx="3931920" cy="2498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для создания и управления сайтом: WordPress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управления контентом: CMS с возможностью быстрого обновления и 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анализа и мониторинга посещаемости: Google Analytics и Яндекс.Метрика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77bd310a-6e24-4d77-b873-e02d4821e318/019b11a9-4d0b-75bb-89fb-32ae04dc6a1b.jpg"/>
          <p:cNvPicPr>
            <a:picLocks noChangeAspect="1"/>
          </p:cNvPicPr>
          <p:nvPr/>
        </p:nvPicPr>
        <p:blipFill>
          <a:blip r:embed="rId3"/>
          <a:srcRect t="3262" b="3262"/>
          <a:stretch/>
        </p:blipFill>
        <p:spPr>
          <a:xfrm>
            <a:off x="274320" y="257175"/>
            <a:ext cx="2824843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506570" y="585818"/>
            <a:ext cx="3931920" cy="5544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</a:t>
            </a: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383279" y="1153568"/>
            <a:ext cx="4466177" cy="29149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более 5000 нормативных и 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администраций и советов депутатов   МО РХ </a:t>
            </a: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ежедневного посещения сайта на 40%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бюджетных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опубликовани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 в печатных СМИ (в среднем от 8 до 10 млн. руб. в год)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https://cdn-app.sberdevices.ru/misc/0.0.0/assets/gigachat-web/f279b7d8_Image-Shape.png"/>
          <p:cNvPicPr>
            <a:picLocks noChangeAspect="1"/>
          </p:cNvPicPr>
          <p:nvPr/>
        </p:nvPicPr>
        <p:blipFill>
          <a:blip r:embed="rId3"/>
          <a:srcRect l="3357" r="3357"/>
          <a:stretch/>
        </p:blipFill>
        <p:spPr>
          <a:xfrm>
            <a:off x="274320" y="257175"/>
            <a:ext cx="3377017" cy="46209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595769"/>
            <a:ext cx="2743200" cy="5657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Количественные показатели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1"/>
          <p:cNvSpPr/>
          <p:nvPr/>
        </p:nvSpPr>
        <p:spPr>
          <a:xfrm>
            <a:off x="548639" y="1161554"/>
            <a:ext cx="2985135" cy="34675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30 сентября 2025года:</a:t>
            </a: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 из 99 муниципальных образований заключили соглашение с Советом о публикации НПА и соглашений на сайте Совета;</a:t>
            </a: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о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публиковано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более 5000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нормативных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 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 сокращение нарушений сроков предоставления сведений об опубликовании муниципальных правовых актов до 2;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ts val="2000"/>
              </a:lnSpc>
              <a:spcBef>
                <a:spcPts val="100"/>
              </a:spcBef>
              <a:spcAft>
                <a:spcPts val="100"/>
              </a:spcAft>
              <a:buNone/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рост посещаемости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сайта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  </a:t>
            </a:r>
            <a:r>
              <a:rPr lang="en-US" sz="14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40%.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37" y="257175"/>
            <a:ext cx="5320430" cy="46209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77bd310a-6e24-4d77-b873-e02d4821e318/019b11b3-d08e-7982-94a8-f7537e7a4a7d.jpg"/>
          <p:cNvPicPr>
            <a:picLocks noChangeAspect="1"/>
          </p:cNvPicPr>
          <p:nvPr/>
        </p:nvPicPr>
        <p:blipFill>
          <a:blip r:embed="rId3"/>
          <a:srcRect l="5596" r="5596"/>
          <a:stretch/>
        </p:blipFill>
        <p:spPr>
          <a:xfrm>
            <a:off x="274320" y="308610"/>
            <a:ext cx="2979964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92674" y="360045"/>
            <a:ext cx="4249250" cy="3086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2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Качественные показатели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3584948" y="1117320"/>
            <a:ext cx="5004247" cy="3812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востребованность работниками органов местного самоуправления  контента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представленного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сайте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Правительством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Республики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Хакасия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ена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благодарностью главы республики автору проекта- исп. директору Совета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ts val="1770"/>
              </a:lnSpc>
              <a:spcBef>
                <a:spcPts val="100"/>
              </a:spcBef>
              <a:spcAft>
                <a:spcPts val="100"/>
              </a:spcAft>
              <a:buSzPct val="100000"/>
              <a:buChar char="•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платформы сайта для размещения информационно-методических материалов для органов МСУ от партнеров Совета (Росреестр,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Миннюст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 по РХ, Нотариальная палата и т.д.)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content-studio.sberdevices.ru/prod-gc/77bd310a-6e24-4d77-b873-e02d4821e318/019b11a8-df16-7920-a65e-19742302cd67.jpg"/>
          <p:cNvPicPr>
            <a:picLocks noChangeAspect="1"/>
          </p:cNvPicPr>
          <p:nvPr/>
        </p:nvPicPr>
        <p:blipFill>
          <a:blip r:embed="rId3"/>
          <a:srcRect t="19079" b="19079"/>
          <a:stretch/>
        </p:blipFill>
        <p:spPr>
          <a:xfrm>
            <a:off x="4572000" y="257175"/>
            <a:ext cx="4269921" cy="462098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4112" y="1389880"/>
            <a:ext cx="3931920" cy="8743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-US" sz="3000" b="1" dirty="0">
                <a:solidFill>
                  <a:srgbClr val="000000"/>
                </a:solidFill>
              </a:rPr>
              <a:t>Спасибо за </a:t>
            </a:r>
            <a:r>
              <a:rPr lang="en-US" sz="3000" b="1" dirty="0" err="1">
                <a:solidFill>
                  <a:srgbClr val="000000"/>
                </a:solidFill>
              </a:rPr>
              <a:t>внимание</a:t>
            </a:r>
            <a:r>
              <a:rPr lang="en-US" sz="3000" b="1" dirty="0">
                <a:solidFill>
                  <a:srgbClr val="000000"/>
                </a:solidFill>
              </a:rPr>
              <a:t>!</a:t>
            </a:r>
            <a:endParaRPr lang="ru-RU" sz="3000" b="1" dirty="0">
              <a:solidFill>
                <a:srgbClr val="000000"/>
              </a:solidFill>
            </a:endParaRPr>
          </a:p>
          <a:p>
            <a:pPr marL="0" indent="0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lang="ru-RU" sz="3000" b="1" dirty="0">
              <a:solidFill>
                <a:srgbClr val="000000"/>
              </a:solidFill>
            </a:endParaRPr>
          </a:p>
          <a:p>
            <a:pPr marL="0" indent="0">
              <a:lnSpc>
                <a:spcPts val="3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lang="en-US" sz="3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9399E4-11D6-D7B2-290B-AC72D2D54F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04" y="2264275"/>
            <a:ext cx="1809750" cy="180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510</Words>
  <Application>Microsoft Office PowerPoint</Application>
  <PresentationFormat>Экран (16:9)</PresentationFormat>
  <Paragraphs>101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SB Sans Text</vt:lpstr>
      <vt:lpstr>Times New Roman</vt:lpstr>
      <vt:lpstr>Office Theme</vt:lpstr>
      <vt:lpstr>Тема Office</vt:lpstr>
      <vt:lpstr>Презентация PowerPoint</vt:lpstr>
      <vt:lpstr>Единое муниципальное сообщество Республики Хакасия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20</cp:revision>
  <dcterms:created xsi:type="dcterms:W3CDTF">2025-12-12T08:42:23Z</dcterms:created>
  <dcterms:modified xsi:type="dcterms:W3CDTF">2025-12-23T05:42:23Z</dcterms:modified>
</cp:coreProperties>
</file>